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71" r:id="rId14"/>
    <p:sldId id="272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7"/>
  </p:normalViewPr>
  <p:slideViewPr>
    <p:cSldViewPr snapToGrid="0" snapToObjects="1">
      <p:cViewPr varScale="1">
        <p:scale>
          <a:sx n="92" d="100"/>
          <a:sy n="92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D6950-9591-F749-84C7-EE9B128C910B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D517E-95B8-E443-820C-3DAF330B7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CD127 is fairly high given that these cells are supposed to be </a:t>
            </a:r>
            <a:r>
              <a:rPr lang="en-US" dirty="0" err="1"/>
              <a:t>Tregs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1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7C64-A77F-0D46-9B2D-A373A12C7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B5E9F-95E7-C549-B5E9-827089FEB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27C9E-41E0-4441-9317-CE70EC8D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653-980E-6043-B711-C7700193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A60AD-1BDC-5344-AB93-D07F3943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3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24B3-0CF0-954B-83FE-4102F279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F935-94C6-8047-8BF4-880A61F8F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CBDD4-CCB7-154E-8357-4F048339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011D5-C76E-E846-A411-76A52286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5B8CF-E0C9-214F-A119-171BC17A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BE2CEC-BC49-2646-A502-B4D69C888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D310A-4807-2F4E-B1F9-D3E5B053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A2569-163E-1B4D-B4EA-E0A43DAD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3BD7D-6DAD-A141-9B70-4E867172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EA81D-0F32-A64C-971D-1CC25635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7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6F82-8007-D240-AF4C-2720ABB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C306-5327-6B4D-8042-ADBDCB4AD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B0B44-A16D-3947-86F3-FD49618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C5B5E-3BD0-A84A-B59B-BEE52E76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1C5CA-51FA-3F4F-9797-2DF18D9F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3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9175-5862-DE4A-B4C5-DE9283D6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63CB0-CD40-3746-9B8D-9F9B0761F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0B8D-D6ED-5D40-8A5A-BF0A589C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FC5F0-B1EC-484B-B52F-49790EA6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35116-FEEC-D846-A2C3-53739E4A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4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04A-8469-6C4B-A413-377F6F2D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E5B7-F541-494D-B0CE-44643FAA4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B01B8-4B62-9544-8DEA-3D2D21735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CD8F9-F96F-BC4C-8B7E-038F7A6C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CB17-E573-4C41-9CC5-350035A0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91D04-0CF4-6645-AA3A-E00BD7FC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0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D6D9-A4D9-6146-B9D1-A55B6916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DB256-4881-A644-B8E0-D40C0978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FDB36-A23B-8047-A41A-5ED712EBA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7B213-FE84-DE45-A19E-ECC8090DE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FB127-3A88-6444-8D05-B8703FFFC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4B4E49-FFF7-1E44-AC36-BB2A78C0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88DDE-D492-3A47-AF55-9CE88570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5AD69-7848-A640-A73E-4086DFF3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7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F631-C329-4943-834E-98E99374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F82A0-26D8-8F4C-A99E-56E08A83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03DA5-B511-F04C-8C5F-085400C0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DC241-3508-B349-8BAF-3F51CE53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0D62F-AF80-7D41-9E8E-6BDE79D1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5D061-7D34-0B46-A1D9-1D267DB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B552-D49F-DC49-81A6-5A2585E1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B702-6469-B04A-8C6F-5183E6C6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4BB8-D8A6-8B4B-9D96-2BD37B51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F5743-6EE1-FF44-A54C-44F31119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9B131-F93B-7046-9126-BB50B67E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ED8C9-58A0-754A-B335-3687A60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EA290-D572-B54F-BA54-A611E1BF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0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A489-81BC-5842-85A3-4E4962FB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C9E-50D2-EF47-8421-09D36EDBE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BC43-FE31-E94B-AEE5-1E60ABEB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F0614-78A5-B548-9089-2F726C66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EA603-7A5A-B947-A18B-0B347AD4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A136B-EB1D-3542-98C9-C54605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32EB0-4973-B243-8683-99CC87C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BCDAC-F471-2744-A38D-49B63D34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B696-A2CD-4D43-810B-FA372666F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4E0E9-1F64-D545-9458-08F1C26EA7F1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70D6-784B-EE47-8E71-25D909C6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933A8-E159-0B4A-B9A8-04B13964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F979-CF9B-8648-A9FD-3BC406CD7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Alex Fat </a:t>
            </a:r>
            <a:r>
              <a:rPr lang="en-US" dirty="0" err="1"/>
              <a:t>Treg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Expression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BFFDF-E36E-B942-9894-6F44A907E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rahuldhodapkar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5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5E-9FE6-754B-850E-5CECD20F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ZFP36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E8F28-750D-A347-AD86-10C49B363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41895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0446-84B4-7B46-B3DF-FFFBC442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S100A4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D5062-C0CA-1748-8F38-30F099086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219718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B0BA-44AA-0847-8C78-77A1165F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MYADM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E1409-667E-F24C-A0E0-210273CC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238351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8DF9-6FB6-7F48-866F-226D30B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59C445-3B48-4C4D-BAA0-E44E747BD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361" y="1825625"/>
            <a:ext cx="7953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F175-B033-3F45-ACEA-03F01410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3ECEE-C1BB-E84C-8AC8-CFE1EA5A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381" y="1825625"/>
            <a:ext cx="9763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9AC4-8261-C24A-B841-96DC3A51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CCR7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8D555E-84D4-E744-BBC5-0E8E4EFEC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381" y="1825625"/>
            <a:ext cx="9763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8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D62B-2DDF-064B-ACE0-76E99AA0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Treg</a:t>
            </a:r>
            <a:r>
              <a:rPr lang="en-US" dirty="0"/>
              <a:t> markers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C0243-0658-9C41-B6EB-2C72442FD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57150"/>
            <a:ext cx="10515600" cy="34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4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74CA-B68D-3F4D-8560-5E34B2E5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does not group well to MS / HC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2AC535-B6EB-0244-A10C-5BF411697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100" y="1825625"/>
            <a:ext cx="7491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ABA9-737D-B841-818D-F5F5DCE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Treg</a:t>
            </a:r>
            <a:r>
              <a:rPr lang="en-US" dirty="0"/>
              <a:t> Markers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EFC184-BC49-404E-9441-0853D35B7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55513"/>
            <a:ext cx="10515600" cy="34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BC19-CB26-6844-ABC0-20056BFE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EC17-CB35-6C44-B9F8-9142FC207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Merge data from .matrix expression files</a:t>
            </a:r>
          </a:p>
          <a:p>
            <a:r>
              <a:rPr lang="en-US" dirty="0"/>
              <a:t>Remove outliers by:</a:t>
            </a:r>
          </a:p>
          <a:p>
            <a:pPr lvl="1"/>
            <a:r>
              <a:rPr lang="en-US" dirty="0"/>
              <a:t>Mitochondrial expression &gt; 5%</a:t>
            </a:r>
          </a:p>
          <a:p>
            <a:pPr lvl="1"/>
            <a:r>
              <a:rPr lang="en-US" dirty="0"/>
              <a:t>&gt;2500 or &lt;200 genes</a:t>
            </a:r>
          </a:p>
          <a:p>
            <a:pPr lvl="1"/>
            <a:r>
              <a:rPr lang="en-US" dirty="0"/>
              <a:t>ERCC &gt;1%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Treg</a:t>
            </a:r>
            <a:r>
              <a:rPr lang="en-US" dirty="0"/>
              <a:t> cells (one section of adipocytes)</a:t>
            </a:r>
          </a:p>
          <a:p>
            <a:r>
              <a:rPr lang="en-US" dirty="0"/>
              <a:t>Scale data by</a:t>
            </a:r>
          </a:p>
          <a:p>
            <a:pPr lvl="1"/>
            <a:r>
              <a:rPr lang="en-US" dirty="0"/>
              <a:t>Mitochondrial expression</a:t>
            </a:r>
          </a:p>
          <a:p>
            <a:pPr lvl="1"/>
            <a:r>
              <a:rPr lang="en-US" dirty="0"/>
              <a:t>ERCC expression</a:t>
            </a:r>
          </a:p>
          <a:p>
            <a:pPr lvl="1"/>
            <a:r>
              <a:rPr lang="en-US" dirty="0"/>
              <a:t>RNA transcript count per cell</a:t>
            </a:r>
          </a:p>
          <a:p>
            <a:pPr lvl="1"/>
            <a:r>
              <a:rPr lang="en-US" dirty="0"/>
              <a:t>Batch (date of SmartSeq2 library prep)</a:t>
            </a:r>
          </a:p>
        </p:txBody>
      </p:sp>
    </p:spTree>
    <p:extLst>
      <p:ext uri="{BB962C8B-B14F-4D97-AF65-F5344CB8AC3E}">
        <p14:creationId xmlns:p14="http://schemas.microsoft.com/office/powerpoint/2010/main" val="234871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8FE8-253A-0C40-AF8F-BCDB62B2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 dirty="0" err="1"/>
              <a:t>Treg</a:t>
            </a:r>
            <a:r>
              <a:rPr lang="en-US" dirty="0"/>
              <a:t> data shows little separation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16522-056F-1848-82E1-FCEA31DDD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85" y="1825625"/>
            <a:ext cx="8014229" cy="4351338"/>
          </a:xfrm>
        </p:spPr>
      </p:pic>
    </p:spTree>
    <p:extLst>
      <p:ext uri="{BB962C8B-B14F-4D97-AF65-F5344CB8AC3E}">
        <p14:creationId xmlns:p14="http://schemas.microsoft.com/office/powerpoint/2010/main" val="242084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57A1-9630-194C-B04E-7A778D42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Despite regression, batch effects are 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21AC4-617D-FB4A-82C7-9EE6A38F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85" y="1825625"/>
            <a:ext cx="8014229" cy="4351338"/>
          </a:xfrm>
        </p:spPr>
      </p:pic>
    </p:spTree>
    <p:extLst>
      <p:ext uri="{BB962C8B-B14F-4D97-AF65-F5344CB8AC3E}">
        <p14:creationId xmlns:p14="http://schemas.microsoft.com/office/powerpoint/2010/main" val="266346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4665-B7E1-0642-90E5-8DC52482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tissue is a strong determinant of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D198D-B607-9742-9355-8F635594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85" y="1825625"/>
            <a:ext cx="8014229" cy="4351338"/>
          </a:xfrm>
        </p:spPr>
      </p:pic>
    </p:spTree>
    <p:extLst>
      <p:ext uri="{BB962C8B-B14F-4D97-AF65-F5344CB8AC3E}">
        <p14:creationId xmlns:p14="http://schemas.microsoft.com/office/powerpoint/2010/main" val="76463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9E26-E677-3841-9CB3-6EF7129F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per-sample clustering observed, but mostly well-mixed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786D7E-DF6B-344C-A9DE-39776BFF4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040" y="1825625"/>
            <a:ext cx="6241919" cy="4351338"/>
          </a:xfrm>
        </p:spPr>
      </p:pic>
    </p:spTree>
    <p:extLst>
      <p:ext uri="{BB962C8B-B14F-4D97-AF65-F5344CB8AC3E}">
        <p14:creationId xmlns:p14="http://schemas.microsoft.com/office/powerpoint/2010/main" val="256496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2ECA-CB24-CB45-81A0-2A9D1A23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into Fat and Blood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F197-0107-F448-8582-2A9AC162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observed difference in clustering between fat and blood, analysis was performed for each separately.</a:t>
            </a:r>
          </a:p>
          <a:p>
            <a:r>
              <a:rPr lang="en-US" dirty="0"/>
              <a:t>Fat </a:t>
            </a:r>
            <a:r>
              <a:rPr lang="en-US" dirty="0" err="1"/>
              <a:t>Tregs</a:t>
            </a:r>
            <a:r>
              <a:rPr lang="en-US" dirty="0"/>
              <a:t> showed some significant differences between HC and MS groups, but blood </a:t>
            </a:r>
            <a:r>
              <a:rPr lang="en-US" dirty="0" err="1"/>
              <a:t>Tregs</a:t>
            </a:r>
            <a:r>
              <a:rPr lang="en-US" dirty="0"/>
              <a:t> did not.</a:t>
            </a:r>
          </a:p>
        </p:txBody>
      </p:sp>
    </p:spTree>
    <p:extLst>
      <p:ext uri="{BB962C8B-B14F-4D97-AF65-F5344CB8AC3E}">
        <p14:creationId xmlns:p14="http://schemas.microsoft.com/office/powerpoint/2010/main" val="416909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E871-C77F-A844-929E-E7C8A821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group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E37F01-13DE-EE47-8A17-4E54F15B3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191196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8DDE-3AF5-144D-86B0-9F420F9B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DEGs for Fat </a:t>
            </a:r>
            <a:r>
              <a:rPr lang="en-US" dirty="0" err="1"/>
              <a:t>Tregs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183A5-9D39-6C49-9911-B10615F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23530"/>
              </p:ext>
            </p:extLst>
          </p:nvPr>
        </p:nvGraphicFramePr>
        <p:xfrm>
          <a:off x="838199" y="1690688"/>
          <a:ext cx="10217726" cy="4260178"/>
        </p:xfrm>
        <a:graphic>
          <a:graphicData uri="http://schemas.openxmlformats.org/drawingml/2006/table">
            <a:tbl>
              <a:tblPr/>
              <a:tblGrid>
                <a:gridCol w="3829242">
                  <a:extLst>
                    <a:ext uri="{9D8B030D-6E8A-4147-A177-3AD203B41FA5}">
                      <a16:colId xmlns:a16="http://schemas.microsoft.com/office/drawing/2014/main" val="2936941696"/>
                    </a:ext>
                  </a:extLst>
                </a:gridCol>
                <a:gridCol w="1520152">
                  <a:extLst>
                    <a:ext uri="{9D8B030D-6E8A-4147-A177-3AD203B41FA5}">
                      <a16:colId xmlns:a16="http://schemas.microsoft.com/office/drawing/2014/main" val="1478000773"/>
                    </a:ext>
                  </a:extLst>
                </a:gridCol>
                <a:gridCol w="1500908">
                  <a:extLst>
                    <a:ext uri="{9D8B030D-6E8A-4147-A177-3AD203B41FA5}">
                      <a16:colId xmlns:a16="http://schemas.microsoft.com/office/drawing/2014/main" val="763025090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641731781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4007249622"/>
                    </a:ext>
                  </a:extLst>
                </a:gridCol>
                <a:gridCol w="1520152">
                  <a:extLst>
                    <a:ext uri="{9D8B030D-6E8A-4147-A177-3AD203B41FA5}">
                      <a16:colId xmlns:a16="http://schemas.microsoft.com/office/drawing/2014/main" val="3040541520"/>
                    </a:ext>
                  </a:extLst>
                </a:gridCol>
              </a:tblGrid>
              <a:tr h="295508"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Gene</a:t>
                      </a:r>
                    </a:p>
                  </a:txBody>
                  <a:tcPr marL="38630" marR="38630" marT="37085" marB="370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</a:rPr>
                        <a:t>p_val</a:t>
                      </a:r>
                      <a:endParaRPr lang="en-US" sz="15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</a:rPr>
                        <a:t>Avg_logFC</a:t>
                      </a:r>
                      <a:endParaRPr lang="en-US" sz="15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PCT.HC</a:t>
                      </a: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PCT.MS</a:t>
                      </a: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</a:rPr>
                        <a:t>P_val_adj</a:t>
                      </a:r>
                      <a:endParaRPr lang="en-US" sz="15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317380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ENSG00000128016-ZFP36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3.091889e-22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1.3120483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0.695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0.337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1.789122e-17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152410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ENSG00000196154-S100A4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4.578416e-15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0.5808352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0.684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0.396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2.649300e-10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147703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ENSG00000179820-MYADM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1.076060e-13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0.8555008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0.518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0.229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6.226620e-09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790322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ENSG00000153234-NR4A2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9.067877e-13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0.7991735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0.493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0.223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5.247127e-08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060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ENSG00000271204-RP11-138A9.1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1.900796e-11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0.7056779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0.489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0.235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1.099896e-06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86609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ENSG00000160789-LMNA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4.443978e-11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0.8672032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0.599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0.319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2.571508e-06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156174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ENSG00000167615-LENG8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7.811966e-11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0.5490473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0.603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0.334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4.520394e-06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25956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ENSG00000092199-HNRNPC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9.541951e-11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0.4522481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0.688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0.409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5.521450e-06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663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74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238</Words>
  <Application>Microsoft Macintosh PowerPoint</Application>
  <PresentationFormat>Widescreen</PresentationFormat>
  <Paragraphs>90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Alex Fat Treg  Expression Analysis</vt:lpstr>
      <vt:lpstr>Processing Steps</vt:lpstr>
      <vt:lpstr>Combined Treg data shows little separation</vt:lpstr>
      <vt:lpstr>Despite regression, batch effects are present</vt:lpstr>
      <vt:lpstr>Source tissue is a strong determinant of clustering</vt:lpstr>
      <vt:lpstr>Some per-sample clustering observed, but mostly well-mixed</vt:lpstr>
      <vt:lpstr>Separation into Fat and Blood</vt:lpstr>
      <vt:lpstr>Fat group</vt:lpstr>
      <vt:lpstr>Some DEGs for Fat Tregs</vt:lpstr>
      <vt:lpstr>ZFP36</vt:lpstr>
      <vt:lpstr>S100A4</vt:lpstr>
      <vt:lpstr>MYADM</vt:lpstr>
      <vt:lpstr>FOS</vt:lpstr>
      <vt:lpstr>IFNG</vt:lpstr>
      <vt:lpstr>CCR7</vt:lpstr>
      <vt:lpstr>Treg markers</vt:lpstr>
      <vt:lpstr>Blood does not group well to MS / HC</vt:lpstr>
      <vt:lpstr>Treg Markers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 Fat Treg  Expression Analysis</dc:title>
  <dc:creator>Microsoft Office User</dc:creator>
  <cp:lastModifiedBy>Microsoft Office User</cp:lastModifiedBy>
  <cp:revision>6</cp:revision>
  <dcterms:created xsi:type="dcterms:W3CDTF">2019-06-25T17:07:22Z</dcterms:created>
  <dcterms:modified xsi:type="dcterms:W3CDTF">2019-06-25T20:03:22Z</dcterms:modified>
</cp:coreProperties>
</file>